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6" r:id="rId2"/>
  </p:sldMasterIdLst>
  <p:notesMasterIdLst>
    <p:notesMasterId r:id="rId22"/>
  </p:notesMasterIdLst>
  <p:sldIdLst>
    <p:sldId id="273" r:id="rId3"/>
    <p:sldId id="277" r:id="rId4"/>
    <p:sldId id="282" r:id="rId5"/>
    <p:sldId id="275" r:id="rId6"/>
    <p:sldId id="279" r:id="rId7"/>
    <p:sldId id="280" r:id="rId8"/>
    <p:sldId id="285" r:id="rId9"/>
    <p:sldId id="284" r:id="rId10"/>
    <p:sldId id="283" r:id="rId11"/>
    <p:sldId id="286" r:id="rId12"/>
    <p:sldId id="288" r:id="rId13"/>
    <p:sldId id="289" r:id="rId14"/>
    <p:sldId id="292" r:id="rId15"/>
    <p:sldId id="291" r:id="rId16"/>
    <p:sldId id="294" r:id="rId17"/>
    <p:sldId id="295" r:id="rId18"/>
    <p:sldId id="296" r:id="rId19"/>
    <p:sldId id="297" r:id="rId20"/>
    <p:sldId id="298" r:id="rId21"/>
  </p:sldIdLst>
  <p:sldSz cx="12192000" cy="6858000"/>
  <p:notesSz cx="6858000" cy="9144000"/>
  <p:embeddedFontLst>
    <p:embeddedFont>
      <p:font typeface="Albert Sans" panose="020B0604020202020204" charset="0"/>
      <p:regular r:id="rId23"/>
      <p:bold r:id="rId24"/>
      <p:italic r:id="rId25"/>
      <p:boldItalic r:id="rId26"/>
    </p:embeddedFont>
    <p:embeddedFont>
      <p:font typeface="Albert Sans SemiBold" panose="020B0604020202020204" charset="0"/>
      <p:regular r:id="rId27"/>
      <p:bold r:id="rId28"/>
      <p:italic r:id="rId29"/>
      <p:boldItalic r:id="rId30"/>
    </p:embeddedFont>
    <p:embeddedFont>
      <p:font typeface="Batang" panose="02030600000101010101" pitchFamily="18" charset="-127"/>
      <p:regular r:id="rId31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B5F8"/>
    <a:srgbClr val="619E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35" autoAdjust="0"/>
    <p:restoredTop sz="96590" autoAdjust="0"/>
  </p:normalViewPr>
  <p:slideViewPr>
    <p:cSldViewPr snapToGrid="0" showGuides="1">
      <p:cViewPr varScale="1">
        <p:scale>
          <a:sx n="59" d="100"/>
          <a:sy n="59" d="100"/>
        </p:scale>
        <p:origin x="920" y="5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E479C-8473-5649-B36A-750E7B20C633}" type="datetimeFigureOut">
              <a:rPr lang="de-DE" smtClean="0"/>
              <a:t>01.02.2024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E2BE3-FDEB-B245-8AD9-FE155515E7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5969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E2BE3-FDEB-B245-8AD9-FE155515E7D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9072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E2BE3-FDEB-B245-8AD9-FE155515E7D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54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accent1"/>
                </a:solidFill>
                <a:latin typeface="Albert Sans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accent6"/>
                </a:solidFill>
                <a:latin typeface="Albert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17BBDAD-58CA-FBFC-962B-8788EF0E35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7465" y="550977"/>
            <a:ext cx="3033077" cy="1367691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02AF2BB-2CD2-4D94-98F3-D812D58D6819}"/>
              </a:ext>
            </a:extLst>
          </p:cNvPr>
          <p:cNvSpPr/>
          <p:nvPr userDrawn="1"/>
        </p:nvSpPr>
        <p:spPr>
          <a:xfrm>
            <a:off x="436880" y="5786120"/>
            <a:ext cx="1686560" cy="1071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lbert Sans" pitchFamily="2" charset="0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latin typeface="Albert Sans" pitchFamily="2" charset="0"/>
              </a:defRPr>
            </a:lvl1pPr>
          </a:lstStyle>
          <a:p>
            <a:fld id="{9CE64D25-DE3F-4E77-BCC8-CBE5EA43BA3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latin typeface="Albert Sans" pitchFamily="2" charset="0"/>
              </a:defRPr>
            </a:lvl1pPr>
          </a:lstStyle>
          <a:p>
            <a:r>
              <a:rPr lang="de-DE"/>
              <a:t>Capstone Projekt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2740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6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094" userDrawn="1">
          <p15:clr>
            <a:srgbClr val="FBAE40"/>
          </p15:clr>
        </p15:guide>
        <p15:guide id="4" orient="horz" pos="913" userDrawn="1">
          <p15:clr>
            <a:srgbClr val="FBAE40"/>
          </p15:clr>
        </p15:guide>
        <p15:guide id="5" orient="horz" pos="6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lbert Sans SemiBold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AE166D6-10F9-49E5-B7C5-08BE65E5EE37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marR="0" indent="0" algn="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 sz="800">
                <a:solidFill>
                  <a:schemeClr val="bg2"/>
                </a:solidFill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Hier können Sie einen Bildnachweis einfügen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6D148F8-63C5-46C5-A34B-F98FD4597797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4"/>
                </a:solidFill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Hier können Sie ein 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95425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fld id="{9CF1BF0E-C4E2-4891-8B35-B665088FCB7D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49ABC20-F75F-4E1D-BD15-DBC9D6909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4" name="Untertitel 2">
            <a:extLst>
              <a:ext uri="{FF2B5EF4-FFF2-40B4-BE49-F238E27FC236}">
                <a16:creationId xmlns:a16="http://schemas.microsoft.com/office/drawing/2014/main" id="{C0968FB3-E8DB-458A-A4F8-BFA34FFE8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lbert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AFD1DD12-F043-4583-B836-133EAD4FE0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68914"/>
            <a:ext cx="3016801" cy="13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5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fld id="{20956C36-C425-4ABD-8A9D-EF4CB7C074FC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49ABC20-F75F-4E1D-BD15-DBC9D6909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4" name="Untertitel 2">
            <a:extLst>
              <a:ext uri="{FF2B5EF4-FFF2-40B4-BE49-F238E27FC236}">
                <a16:creationId xmlns:a16="http://schemas.microsoft.com/office/drawing/2014/main" id="{C0968FB3-E8DB-458A-A4F8-BFA34FFE8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lbert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AFD1DD12-F043-4583-B836-133EAD4FE0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54646"/>
            <a:ext cx="3016801" cy="136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bg>
      <p:bgPr>
        <a:solidFill>
          <a:srgbClr val="619E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1162475E-C213-438E-BB37-4F3ED8A69BD5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DC936E9E-59F5-471F-A631-941270C81F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16" t="-45931" r="12815" b="12339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15E9D18-F2CB-4662-8EBA-659941955F9A}"/>
                </a:ext>
              </a:extLst>
            </p:cNvPr>
            <p:cNvSpPr/>
            <p:nvPr userDrawn="1"/>
          </p:nvSpPr>
          <p:spPr>
            <a:xfrm>
              <a:off x="0" y="2168872"/>
              <a:ext cx="12192000" cy="2695227"/>
            </a:xfrm>
            <a:prstGeom prst="rect">
              <a:avLst/>
            </a:prstGeom>
            <a:gradFill flip="none" rotWithShape="1">
              <a:gsLst>
                <a:gs pos="0">
                  <a:srgbClr val="619ECF">
                    <a:alpha val="0"/>
                  </a:srgbClr>
                </a:gs>
                <a:gs pos="86000">
                  <a:srgbClr val="619ECF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lbert Sans" pitchFamily="2" charset="0"/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80ABACE3-7650-415C-BEB6-3AC3C3EFBBC7}"/>
                </a:ext>
              </a:extLst>
            </p:cNvPr>
            <p:cNvSpPr/>
            <p:nvPr userDrawn="1"/>
          </p:nvSpPr>
          <p:spPr>
            <a:xfrm>
              <a:off x="0" y="4162772"/>
              <a:ext cx="6838950" cy="2695227"/>
            </a:xfrm>
            <a:prstGeom prst="rect">
              <a:avLst/>
            </a:prstGeom>
            <a:gradFill flip="none" rotWithShape="1">
              <a:gsLst>
                <a:gs pos="75000">
                  <a:srgbClr val="002060">
                    <a:alpha val="0"/>
                  </a:srgbClr>
                </a:gs>
                <a:gs pos="100000">
                  <a:schemeClr val="accent1">
                    <a:lumMod val="100000"/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lbert Sans" pitchFamily="2" charset="0"/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716"/>
            <a:ext cx="9561843" cy="2133473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lbert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lbert Sans" pitchFamily="2" charset="0"/>
              </a:defRPr>
            </a:lvl1pPr>
          </a:lstStyle>
          <a:p>
            <a:fld id="{87F6F50F-BAED-4711-A08D-2CB8895B6629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lbert Sans" pitchFamily="2" charset="0"/>
              </a:defRPr>
            </a:lvl1pPr>
          </a:lstStyle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7CBD1EB-984B-43BE-9711-A80AE54FB0C1}"/>
              </a:ext>
            </a:extLst>
          </p:cNvPr>
          <p:cNvSpPr txBox="1"/>
          <p:nvPr userDrawn="1"/>
        </p:nvSpPr>
        <p:spPr>
          <a:xfrm rot="16200000">
            <a:off x="11150600" y="2184400"/>
            <a:ext cx="18669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accent1"/>
                </a:solidFill>
                <a:latin typeface="Albert Sans" pitchFamily="2" charset="0"/>
              </a:rPr>
              <a:t>Foto: Gregor Hübl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97F438F-8AFB-4F77-B370-9432B72DF98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54646"/>
            <a:ext cx="3016801" cy="136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48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6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094">
          <p15:clr>
            <a:srgbClr val="FBAE40"/>
          </p15:clr>
        </p15:guide>
        <p15:guide id="4" orient="horz" pos="913">
          <p15:clr>
            <a:srgbClr val="FBAE40"/>
          </p15:clr>
        </p15:guide>
        <p15:guide id="5" orient="horz" pos="6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83F2ED0D-59AA-1DCB-151E-733D18A5D3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10954833" cy="4167393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B3FC9CDE-4414-3EAA-F594-B1C3BC6DC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864DA7-6C02-419E-8405-6BE90083A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AB528-E8BD-4EE7-BFED-6643030F238D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BBD6E6C-07E6-4F88-B45C-2056E3E3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0C6C7F-0833-4D5B-A2C2-173B6B3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24012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202867" cy="4167393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1D6858F6-5929-23CF-45F8-6B80487D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9D947893-609E-4FD1-A221-D8EA9C774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3F2F-B0EF-4141-9F6C-0208FD5334D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E977AD6-F42B-468B-AD89-A2B1DA6E6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C5764AD6-4554-4A6B-9E6D-4A131628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69DA8AEF-4502-44C8-BCAE-522C934A6EA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38271" y="1930624"/>
            <a:ext cx="5202867" cy="4167393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38509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181600" cy="4167393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CA0A4F3-F587-7736-0D65-8C49FA103CE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1925638"/>
            <a:ext cx="6096000" cy="4167187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</a:lstStyle>
          <a:p>
            <a:r>
              <a:rPr lang="de-DE" dirty="0"/>
              <a:t>Hier können Sie ein Bild einfügen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689688D5-31CC-8F2D-A204-458401BB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9300D5A-2358-4BDE-8AD0-414C4ED611F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1FE819-54CF-4039-9734-3315B3270A78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494070B-692A-47CC-9F84-5FC408B781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6F22E22-B305-4BA3-A40C-CD4F970AE3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B5C21017-6096-429D-B5EA-A79AA139C5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>
                <a:solidFill>
                  <a:schemeClr val="bg2"/>
                </a:solidFill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Bildnachweis</a:t>
            </a:r>
          </a:p>
        </p:txBody>
      </p:sp>
    </p:spTree>
    <p:extLst>
      <p:ext uri="{BB962C8B-B14F-4D97-AF65-F5344CB8AC3E}">
        <p14:creationId xmlns:p14="http://schemas.microsoft.com/office/powerpoint/2010/main" val="658263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2846603"/>
            <a:ext cx="8202613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lbert Sans SemiBold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891A77-0818-4B09-8F53-4CF9EEF25E2E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9C29918-CB2F-4B95-8F78-CDB747560B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37764"/>
            <a:ext cx="1366153" cy="61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6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2846603"/>
            <a:ext cx="8202612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lbert Sans SemiBold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9BD9FF6-7F2A-4F68-873B-40D8BE7C2BEE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32A2A40-5F05-4D0F-A092-D8D65B262210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167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.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lbert Sans SemiBold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3C0524-E502-47F4-B205-094D0AFB011F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3"/>
                </a:solidFill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Hier können Sie ein Bild einfügen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 baseline="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Hier können Sie einen Bildnachweis einfügen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D4CF2CF-DA22-47FD-B9AC-5AD97AF32F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37764"/>
            <a:ext cx="1366153" cy="616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9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470D71-D16E-50A0-925D-BA830252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F9142C-32A3-29E3-FA58-AB5F5D1D7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600" y="1922400"/>
            <a:ext cx="10953538" cy="41706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9B9DB8-3727-FEA1-3D37-DE24327B53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76227" y="6323366"/>
            <a:ext cx="1221711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lbert Sans" pitchFamily="2" charset="0"/>
              </a:defRPr>
            </a:lvl1pPr>
          </a:lstStyle>
          <a:p>
            <a:fld id="{4E60CD00-D40A-4500-BA50-E0971759E814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071991-F9E6-D3A5-AE88-C9E13C745F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7938" y="6323366"/>
            <a:ext cx="2743200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100" b="1" i="0">
                <a:solidFill>
                  <a:schemeClr val="bg2"/>
                </a:solidFill>
                <a:latin typeface="Albert Sans" pitchFamily="2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625F8F00-DDB6-EAC2-94F0-6E3DE7068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99360" y="6323366"/>
            <a:ext cx="5169436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lbert Sans" pitchFamily="2" charset="0"/>
              </a:defRPr>
            </a:lvl1pPr>
          </a:lstStyle>
          <a:p>
            <a:r>
              <a:rPr lang="de-DE"/>
              <a:t>Capstone Projekt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BF3BDEE-35A9-44DE-B226-BF27396B4EF4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22141" y="6136103"/>
            <a:ext cx="1373522" cy="61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6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50" r:id="rId4"/>
    <p:sldLayoutId id="2147483660" r:id="rId5"/>
    <p:sldLayoutId id="2147483652" r:id="rId6"/>
    <p:sldLayoutId id="2147483651" r:id="rId7"/>
    <p:sldLayoutId id="2147483664" r:id="rId8"/>
    <p:sldLayoutId id="2147483662" r:id="rId9"/>
    <p:sldLayoutId id="2147483665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baseline="0">
          <a:solidFill>
            <a:schemeClr val="accent1"/>
          </a:solidFill>
          <a:latin typeface="Albert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1pPr>
      <a:lvl2pPr marL="446400" indent="-228600" algn="l" defTabSz="73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2pPr>
      <a:lvl3pPr marL="6750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3pPr>
      <a:lvl4pPr marL="8802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4pPr>
      <a:lvl5pPr marL="11214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7333" userDrawn="1">
          <p15:clr>
            <a:srgbClr val="F26B43"/>
          </p15:clr>
        </p15:guide>
        <p15:guide id="4" orient="horz" pos="3838" userDrawn="1">
          <p15:clr>
            <a:srgbClr val="F26B43"/>
          </p15:clr>
        </p15:guide>
        <p15:guide id="5" orient="horz" pos="1207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470D71-D16E-50A0-925D-BA830252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F9142C-32A3-29E3-FA58-AB5F5D1D7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600" y="1922400"/>
            <a:ext cx="10953538" cy="41706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9B9DB8-3727-FEA1-3D37-DE24327B53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76227" y="6323366"/>
            <a:ext cx="1221711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lbert Sans" pitchFamily="2" charset="0"/>
              </a:defRPr>
            </a:lvl1pPr>
          </a:lstStyle>
          <a:p>
            <a:fld id="{0CDE434B-56C1-4192-9646-A540D98173F3}" type="datetime1">
              <a:rPr lang="de-DE" smtClean="0"/>
              <a:pPr/>
              <a:t>01.02.2024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071991-F9E6-D3A5-AE88-C9E13C745F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7938" y="6323366"/>
            <a:ext cx="2743200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100" b="1" i="0">
                <a:solidFill>
                  <a:schemeClr val="bg2"/>
                </a:solidFill>
                <a:latin typeface="Albert Sans" pitchFamily="2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625F8F00-DDB6-EAC2-94F0-6E3DE7068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99360" y="6323366"/>
            <a:ext cx="5169436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lbert Sans" pitchFamily="2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BF3BDEE-35A9-44DE-B226-BF27396B4E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2141" y="6142599"/>
            <a:ext cx="1373522" cy="60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6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baseline="0">
          <a:solidFill>
            <a:schemeClr val="accent1"/>
          </a:solidFill>
          <a:latin typeface="Albert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1pPr>
      <a:lvl2pPr marL="446400" indent="-228600" algn="l" defTabSz="73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2pPr>
      <a:lvl3pPr marL="6750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3pPr>
      <a:lvl4pPr marL="8802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4pPr>
      <a:lvl5pPr marL="11214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7333" userDrawn="1">
          <p15:clr>
            <a:srgbClr val="F26B43"/>
          </p15:clr>
        </p15:guide>
        <p15:guide id="4" orient="horz" pos="3838" userDrawn="1">
          <p15:clr>
            <a:srgbClr val="F26B43"/>
          </p15:clr>
        </p15:guide>
        <p15:guide id="5" orient="horz" pos="1207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4ACEFF85-51A8-4DF8-B5ED-F433085BF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2933" y="1887851"/>
            <a:ext cx="9561843" cy="934634"/>
          </a:xfrm>
        </p:spPr>
        <p:txBody>
          <a:bodyPr/>
          <a:lstStyle/>
          <a:p>
            <a:pPr algn="ctr"/>
            <a:r>
              <a:rPr lang="de-DE"/>
              <a:t>Capstone projekt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50204B9-F8F7-4E76-B171-106A0A4458C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7C3853A-DC9B-421F-9D68-91FB631D1986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5890DC0-EF79-408A-BE15-F38960398CD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 err="1"/>
              <a:t>Capstone</a:t>
            </a:r>
            <a:r>
              <a:rPr lang="de-DE" dirty="0"/>
              <a:t> Projekt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F2ADF7F-D7FA-7527-4DB9-1E9C2CB09824}"/>
              </a:ext>
            </a:extLst>
          </p:cNvPr>
          <p:cNvSpPr txBox="1"/>
          <p:nvPr/>
        </p:nvSpPr>
        <p:spPr>
          <a:xfrm>
            <a:off x="3048000" y="3241589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1" dirty="0">
                <a:latin typeface="+mj-lt"/>
                <a:cs typeface="Segoe UI Semibold" panose="020B0702040204020203" pitchFamily="34" charset="0"/>
              </a:rPr>
              <a:t>Team 3 </a:t>
            </a:r>
            <a:endParaRPr lang="en-GB" sz="2800" dirty="0">
              <a:latin typeface="+mj-lt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112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638BDAA9-2988-D06E-E552-DC9C8EC96E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094626"/>
            <a:ext cx="4854524" cy="416739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b="0" i="0">
                <a:solidFill>
                  <a:srgbClr val="17375E"/>
                </a:solidFill>
                <a:effectLst/>
              </a:rPr>
              <a:t>Zwei Benutzertypen: Admin und Studierender.</a:t>
            </a:r>
            <a:endParaRPr lang="de-DE"/>
          </a:p>
          <a:p>
            <a:pPr>
              <a:buFont typeface="Arial" panose="020B0604020202020204" pitchFamily="34" charset="0"/>
              <a:buChar char="•"/>
            </a:pPr>
            <a:r>
              <a:rPr lang="de-DE" b="0" i="0">
                <a:solidFill>
                  <a:srgbClr val="17375E"/>
                </a:solidFill>
                <a:effectLst/>
              </a:rPr>
              <a:t>Anmeldung erfolgt über die jeweilige ID.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DF8A79C-3343-76F9-8E06-4C680B7FC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603268-0A82-8FE0-D7E6-A7397B2A8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371FA-54E5-4027-8890-2AE7F56117C7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F1A230-4363-92D4-4984-5B3EE008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A1EB102-5B04-6A38-6EA9-1F68FCD35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434" y="2117114"/>
            <a:ext cx="6290260" cy="309970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659A18E-10AE-5313-FC95-3EA592F4D074}"/>
              </a:ext>
            </a:extLst>
          </p:cNvPr>
          <p:cNvSpPr txBox="1"/>
          <p:nvPr/>
        </p:nvSpPr>
        <p:spPr>
          <a:xfrm>
            <a:off x="686305" y="1506040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Anmeldung</a:t>
            </a:r>
            <a:r>
              <a:rPr lang="en-DE" sz="1400" b="1" kern="1200">
                <a:solidFill>
                  <a:srgbClr val="2B586C"/>
                </a:solidFill>
                <a:ea typeface="Batang"/>
              </a:rPr>
              <a:t> </a:t>
            </a:r>
            <a:endParaRPr lang="en-DE" sz="1400" b="1" kern="1200" dirty="0">
              <a:solidFill>
                <a:srgbClr val="2B586C"/>
              </a:solidFill>
              <a:ea typeface="Batang"/>
            </a:endParaRPr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89776A39-7D85-C84B-1750-3622DAA29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33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638BDAA9-2988-D06E-E552-DC9C8EC96E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527239"/>
            <a:ext cx="2633837" cy="416739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>
                <a:solidFill>
                  <a:srgbClr val="17375E"/>
                </a:solidFill>
              </a:rPr>
              <a:t>Aktueller Stand des Auswahlverfahrens kann eingesehen werden</a:t>
            </a:r>
            <a:endParaRPr lang="de-DE" b="0" i="0">
              <a:solidFill>
                <a:srgbClr val="17375E"/>
              </a:solidFill>
              <a:effectLst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DF8A79C-3343-76F9-8E06-4C680B7FC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603268-0A82-8FE0-D7E6-A7397B2A8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F89F-B264-4C1F-96F7-38E768F8B48B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FF1A230-4363-92D4-4984-5B3EE008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59A18E-10AE-5313-FC95-3EA592F4D074}"/>
              </a:ext>
            </a:extLst>
          </p:cNvPr>
          <p:cNvSpPr txBox="1"/>
          <p:nvPr/>
        </p:nvSpPr>
        <p:spPr>
          <a:xfrm>
            <a:off x="686305" y="1216732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Adminsicht</a:t>
            </a:r>
            <a:r>
              <a:rPr lang="en-DE" sz="1400" b="1" kern="1200">
                <a:solidFill>
                  <a:srgbClr val="2B586C"/>
                </a:solidFill>
                <a:ea typeface="Batang"/>
              </a:rPr>
              <a:t> </a:t>
            </a:r>
            <a:endParaRPr lang="en-DE" sz="1400" b="1" kern="1200" dirty="0">
              <a:solidFill>
                <a:srgbClr val="2B586C"/>
              </a:solidFill>
              <a:ea typeface="Batang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68CB12D-7565-8E03-4C18-2B45F8D1E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527239"/>
            <a:ext cx="7554686" cy="3434666"/>
          </a:xfrm>
          <a:prstGeom prst="rect">
            <a:avLst/>
          </a:prstGeom>
        </p:spPr>
      </p:pic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2AA6AB0-5F72-7D05-C908-B6DD28EE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6225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71EC23E-E3B1-289F-7718-91097722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34742A-55CE-F14C-D103-2D6A4571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3F2F-B0EF-4141-9F6C-0208FD5334D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601A72-E3F1-1346-8E0D-0EFA4D63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72C680-5409-6E32-3D14-F5F1241D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7C2E29-413D-1C71-BCFA-5F064FF82541}"/>
              </a:ext>
            </a:extLst>
          </p:cNvPr>
          <p:cNvSpPr txBox="1"/>
          <p:nvPr/>
        </p:nvSpPr>
        <p:spPr>
          <a:xfrm>
            <a:off x="686305" y="1260414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Adminsicht</a:t>
            </a:r>
            <a:endParaRPr lang="en-US" sz="2300"/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8CA4318F-72FE-1DB8-7CB5-CA482DAC4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063600"/>
            <a:ext cx="3210781" cy="4167393"/>
          </a:xfrm>
        </p:spPr>
        <p:txBody>
          <a:bodyPr/>
          <a:lstStyle/>
          <a:p>
            <a:r>
              <a:rPr lang="de-DE"/>
              <a:t>Admin kann Studierendendaten erstellen, einsehen und diese bearbeiten.</a:t>
            </a:r>
          </a:p>
          <a:p>
            <a:r>
              <a:rPr lang="de-DE"/>
              <a:t>Filter- und Suchfunktionen vorhanden</a:t>
            </a:r>
            <a:endParaRPr lang="en-US"/>
          </a:p>
          <a:p>
            <a:endParaRPr lang="en-US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7212627F-2EC7-97CD-7D96-A913D51F6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310" y="1483552"/>
            <a:ext cx="7445828" cy="339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950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71EC23E-E3B1-289F-7718-91097722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34742A-55CE-F14C-D103-2D6A4571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3F2F-B0EF-4141-9F6C-0208FD5334D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601A72-E3F1-1346-8E0D-0EFA4D63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72C680-5409-6E32-3D14-F5F1241D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7C2E29-413D-1C71-BCFA-5F064FF82541}"/>
              </a:ext>
            </a:extLst>
          </p:cNvPr>
          <p:cNvSpPr txBox="1"/>
          <p:nvPr/>
        </p:nvSpPr>
        <p:spPr>
          <a:xfrm>
            <a:off x="686305" y="1483552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Adminsicht</a:t>
            </a:r>
            <a:endParaRPr lang="en-US" sz="2300"/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8CA4318F-72FE-1DB8-7CB5-CA482DAC4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217633"/>
            <a:ext cx="3210781" cy="4167393"/>
          </a:xfrm>
        </p:spPr>
        <p:txBody>
          <a:bodyPr/>
          <a:lstStyle/>
          <a:p>
            <a:r>
              <a:rPr lang="de-DE"/>
              <a:t>Admin kann die aktuell verfügbaren Universitäten erstellen, einsehen und diese bearbeiten.</a:t>
            </a:r>
          </a:p>
          <a:p>
            <a:r>
              <a:rPr lang="de-DE"/>
              <a:t>Filter- und Suchfunktionen vorhanden</a:t>
            </a:r>
            <a:endParaRPr lang="en-US"/>
          </a:p>
          <a:p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976C30B-EC69-0317-8BF1-B590DDD0A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793" y="1483552"/>
            <a:ext cx="7772632" cy="354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019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71EC23E-E3B1-289F-7718-91097722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34742A-55CE-F14C-D103-2D6A4571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3F2F-B0EF-4141-9F6C-0208FD5334D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601A72-E3F1-1346-8E0D-0EFA4D63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72C680-5409-6E32-3D14-F5F1241D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7C2E29-413D-1C71-BCFA-5F064FF82541}"/>
              </a:ext>
            </a:extLst>
          </p:cNvPr>
          <p:cNvSpPr txBox="1"/>
          <p:nvPr/>
        </p:nvSpPr>
        <p:spPr>
          <a:xfrm>
            <a:off x="686305" y="1483552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Adminsicht</a:t>
            </a:r>
            <a:endParaRPr lang="en-US" sz="2300"/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8CA4318F-72FE-1DB8-7CB5-CA482DAC4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217633"/>
            <a:ext cx="3210781" cy="4167393"/>
          </a:xfrm>
        </p:spPr>
        <p:txBody>
          <a:bodyPr/>
          <a:lstStyle/>
          <a:p>
            <a:r>
              <a:rPr lang="de-DE"/>
              <a:t>Zugriffssteuerung durch zwei Whitelists möglich.</a:t>
            </a:r>
          </a:p>
          <a:p>
            <a:r>
              <a:rPr lang="de-DE"/>
              <a:t>Nur Personen die in den Whitelists eingetragen sind können sich anmelden.</a:t>
            </a:r>
            <a:endParaRPr lang="en-US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8A53D1E-5A6A-BBF7-F7DA-EA96C6AC9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078" y="686878"/>
            <a:ext cx="4485812" cy="251522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0B2BFC4E-9335-21D4-8D86-B9D5B704B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6914" y="3464726"/>
            <a:ext cx="4160140" cy="240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86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71EC23E-E3B1-289F-7718-91097722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34742A-55CE-F14C-D103-2D6A4571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3F2F-B0EF-4141-9F6C-0208FD5334D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601A72-E3F1-1346-8E0D-0EFA4D63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72C680-5409-6E32-3D14-F5F1241D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7C2E29-413D-1C71-BCFA-5F064FF82541}"/>
              </a:ext>
            </a:extLst>
          </p:cNvPr>
          <p:cNvSpPr txBox="1"/>
          <p:nvPr/>
        </p:nvSpPr>
        <p:spPr>
          <a:xfrm>
            <a:off x="686305" y="1483552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Adminsicht</a:t>
            </a:r>
            <a:endParaRPr lang="en-US" sz="2300"/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8CA4318F-72FE-1DB8-7CB5-CA482DAC4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217633"/>
            <a:ext cx="3210781" cy="4167393"/>
          </a:xfrm>
        </p:spPr>
        <p:txBody>
          <a:bodyPr/>
          <a:lstStyle/>
          <a:p>
            <a:r>
              <a:rPr lang="de-DE"/>
              <a:t>Der aktuelle Auswahlprozess kann eingesehen und bearbeitet werden.</a:t>
            </a:r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B73430E-9859-0A34-CB84-8B6E4B4B8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799" y="1628017"/>
            <a:ext cx="8076804" cy="249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473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71EC23E-E3B1-289F-7718-91097722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34742A-55CE-F14C-D103-2D6A4571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3F2F-B0EF-4141-9F6C-0208FD5334D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601A72-E3F1-1346-8E0D-0EFA4D63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72C680-5409-6E32-3D14-F5F1241D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7C2E29-413D-1C71-BCFA-5F064FF82541}"/>
              </a:ext>
            </a:extLst>
          </p:cNvPr>
          <p:cNvSpPr txBox="1"/>
          <p:nvPr/>
        </p:nvSpPr>
        <p:spPr>
          <a:xfrm>
            <a:off x="686305" y="1483552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Adminsicht</a:t>
            </a:r>
            <a:endParaRPr lang="en-US" sz="2300"/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8CA4318F-72FE-1DB8-7CB5-CA482DAC4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217633"/>
            <a:ext cx="3210781" cy="4167393"/>
          </a:xfrm>
        </p:spPr>
        <p:txBody>
          <a:bodyPr/>
          <a:lstStyle/>
          <a:p>
            <a:r>
              <a:rPr lang="de-DE"/>
              <a:t>Erstellung und Bearbitung von wichtigen Nachrichten, die dem Studierenden auf seiner Homepage angezeigt werden.</a:t>
            </a:r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A2A221E-AEF1-5F20-0DB3-71A53DE39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7253" y="1929828"/>
            <a:ext cx="6821420" cy="317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322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71EC23E-E3B1-289F-7718-91097722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34742A-55CE-F14C-D103-2D6A4571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3F2F-B0EF-4141-9F6C-0208FD5334D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601A72-E3F1-1346-8E0D-0EFA4D63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72C680-5409-6E32-3D14-F5F1241D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7C2E29-413D-1C71-BCFA-5F064FF82541}"/>
              </a:ext>
            </a:extLst>
          </p:cNvPr>
          <p:cNvSpPr txBox="1"/>
          <p:nvPr/>
        </p:nvSpPr>
        <p:spPr>
          <a:xfrm>
            <a:off x="686305" y="1483552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Studierendensicht</a:t>
            </a:r>
            <a:endParaRPr lang="en-US" sz="2300"/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8CA4318F-72FE-1DB8-7CB5-CA482DAC4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217633"/>
            <a:ext cx="3210781" cy="4167393"/>
          </a:xfrm>
        </p:spPr>
        <p:txBody>
          <a:bodyPr/>
          <a:lstStyle/>
          <a:p>
            <a:r>
              <a:rPr lang="de-DE"/>
              <a:t>Studierende können ihre Präferenzen in absteigender Reihenfolge wählen sowie bearbeiten.</a:t>
            </a:r>
          </a:p>
          <a:p>
            <a:r>
              <a:rPr lang="de-DE"/>
              <a:t>Filter- und Suchfunktion vorhanden.</a:t>
            </a:r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0DA09D-0656-6697-9BB1-5E02F8FF9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712" y="491060"/>
            <a:ext cx="7404408" cy="305046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9F5C75E-9BC8-78EB-ECA9-A5577DC47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858" y="3429000"/>
            <a:ext cx="7193280" cy="272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345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71EC23E-E3B1-289F-7718-91097722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Demo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34742A-55CE-F14C-D103-2D6A45719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A3F2F-B0EF-4141-9F6C-0208FD5334D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601A72-E3F1-1346-8E0D-0EFA4D63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72C680-5409-6E32-3D14-F5F1241D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7C2E29-413D-1C71-BCFA-5F064FF82541}"/>
              </a:ext>
            </a:extLst>
          </p:cNvPr>
          <p:cNvSpPr txBox="1"/>
          <p:nvPr/>
        </p:nvSpPr>
        <p:spPr>
          <a:xfrm>
            <a:off x="686305" y="1483552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Studierendensicht</a:t>
            </a:r>
            <a:endParaRPr lang="en-US" sz="2300"/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8CA4318F-72FE-1DB8-7CB5-CA482DAC4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217633"/>
            <a:ext cx="3210781" cy="4167393"/>
          </a:xfrm>
        </p:spPr>
        <p:txBody>
          <a:bodyPr/>
          <a:lstStyle/>
          <a:p>
            <a:r>
              <a:rPr lang="de-DE"/>
              <a:t>Präferenzübersichtsfunktion, auf der die aktuellen Präferenzen angezeigt und bearbeitet werden können</a:t>
            </a:r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AD0AD42-45CD-5C2D-3DF0-18D623487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829" y="1483814"/>
            <a:ext cx="7929526" cy="365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855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FDFFCBE-9191-4B22-8E32-31255A99FE1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E5B3553-288C-4441-94CC-E21A198A3073}" type="datetime1">
              <a:rPr lang="de-DE" smtClean="0"/>
              <a:pPr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B6480E-DA97-4343-9202-A7A2E989601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81AA8E4-EF1B-4AE5-97A4-6D53C8E5F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71" y="1925948"/>
            <a:ext cx="11865429" cy="2133241"/>
          </a:xfrm>
        </p:spPr>
        <p:txBody>
          <a:bodyPr/>
          <a:lstStyle/>
          <a:p>
            <a:r>
              <a:rPr lang="de-DE"/>
              <a:t>VIELEN DANK FÜR IHRE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850756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sz="2500" b="1" kern="1200">
                <a:solidFill>
                  <a:srgbClr val="2B586C"/>
                </a:solidFill>
                <a:ea typeface="Batang"/>
              </a:rPr>
              <a:t>Das Team</a:t>
            </a:r>
          </a:p>
          <a:p>
            <a:r>
              <a:rPr lang="de-DE" sz="2500" b="1">
                <a:solidFill>
                  <a:srgbClr val="2B586C"/>
                </a:solidFill>
                <a:ea typeface="Batang"/>
              </a:rPr>
              <a:t>Problemstellung und Lösungsansatz</a:t>
            </a:r>
          </a:p>
          <a:p>
            <a:r>
              <a:rPr lang="de-DE" sz="2500" b="1">
                <a:solidFill>
                  <a:srgbClr val="2B586C"/>
                </a:solidFill>
                <a:ea typeface="Batang"/>
              </a:rPr>
              <a:t>Softwarelösung</a:t>
            </a:r>
          </a:p>
          <a:p>
            <a:r>
              <a:rPr lang="de-DE" sz="2500" b="1">
                <a:solidFill>
                  <a:srgbClr val="2B586C"/>
                </a:solidFill>
                <a:ea typeface="Batang"/>
              </a:rPr>
              <a:t>Demo/Walkthrough</a:t>
            </a:r>
            <a:endParaRPr lang="de-DE" sz="250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Inhaltsverzeichnis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D4095-362B-486D-95DA-86EE66497B49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9452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D82BC7B-2AA4-C993-CFFF-265DDE657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Team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F80B74-3201-9167-AF8B-5366B01DFB6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C4F0495-1D1F-41D1-8C11-539B29EBD6B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5DD6816-BAAD-90FE-A4E5-5526CB54E40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 err="1"/>
              <a:t>Capstone</a:t>
            </a:r>
            <a:r>
              <a:rPr lang="de-DE" dirty="0"/>
              <a:t> Projekt</a:t>
            </a:r>
          </a:p>
        </p:txBody>
      </p:sp>
      <p:pic>
        <p:nvPicPr>
          <p:cNvPr id="9" name="Рисунок 2">
            <a:extLst>
              <a:ext uri="{FF2B5EF4-FFF2-40B4-BE49-F238E27FC236}">
                <a16:creationId xmlns:a16="http://schemas.microsoft.com/office/drawing/2014/main" id="{DB816DA9-1807-8945-7B53-0E558A0D135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3196" y="1963729"/>
            <a:ext cx="2074478" cy="196383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23845734-E760-4E64-C324-D3AFECFFABBB}"/>
              </a:ext>
            </a:extLst>
          </p:cNvPr>
          <p:cNvSpPr txBox="1"/>
          <p:nvPr/>
        </p:nvSpPr>
        <p:spPr>
          <a:xfrm>
            <a:off x="3805917" y="1963729"/>
            <a:ext cx="5603878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0" i="0" dirty="0">
                <a:solidFill>
                  <a:srgbClr val="2B586C"/>
                </a:solidFill>
                <a:effectLst/>
              </a:rPr>
              <a:t>Luan Zekiri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2B586C"/>
                </a:solidFill>
              </a:rPr>
              <a:t>Aufgabenbereich: Frontend, Backend, Planung</a:t>
            </a:r>
            <a:r>
              <a:rPr lang="de-DE" sz="2000">
                <a:solidFill>
                  <a:srgbClr val="2B586C"/>
                </a:solidFill>
              </a:rPr>
              <a:t>, Koordination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0" i="0">
                <a:solidFill>
                  <a:srgbClr val="2B586C"/>
                </a:solidFill>
                <a:effectLst/>
              </a:rPr>
              <a:t>Vorkenntnisse: Java</a:t>
            </a:r>
            <a:endParaRPr lang="de-DE" sz="2000" b="0" i="0" dirty="0">
              <a:solidFill>
                <a:srgbClr val="2B586C"/>
              </a:solidFill>
              <a:effectLst/>
            </a:endParaRPr>
          </a:p>
          <a:p>
            <a:endParaRPr lang="de-DE" b="0" i="0" dirty="0">
              <a:solidFill>
                <a:srgbClr val="2B586C"/>
              </a:solidFill>
              <a:effectLst/>
            </a:endParaRPr>
          </a:p>
          <a:p>
            <a:r>
              <a:rPr lang="de-DE" sz="2000" b="0" i="0" dirty="0">
                <a:solidFill>
                  <a:srgbClr val="2B586C"/>
                </a:solidFill>
                <a:effectLst/>
              </a:rPr>
              <a:t>Ha Hong Nguyen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2B586C"/>
                </a:solidFill>
              </a:rPr>
              <a:t>Aufgabenbereich</a:t>
            </a:r>
            <a:r>
              <a:rPr lang="de-DE" sz="2000">
                <a:solidFill>
                  <a:srgbClr val="2B586C"/>
                </a:solidFill>
              </a:rPr>
              <a:t>: Frontend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0" i="0">
                <a:solidFill>
                  <a:srgbClr val="2B586C"/>
                </a:solidFill>
                <a:effectLst/>
              </a:rPr>
              <a:t>Vorkenntnisse: Java, Python, R</a:t>
            </a:r>
            <a:endParaRPr lang="de-DE" sz="2000" b="0" i="0" dirty="0">
              <a:solidFill>
                <a:srgbClr val="2B586C"/>
              </a:solidFill>
              <a:effectLst/>
            </a:endParaRPr>
          </a:p>
          <a:p>
            <a:endParaRPr lang="de-DE" b="0" i="0" dirty="0">
              <a:solidFill>
                <a:srgbClr val="2B586C"/>
              </a:solidFill>
              <a:effectLst/>
            </a:endParaRPr>
          </a:p>
          <a:p>
            <a:r>
              <a:rPr lang="de-DE" sz="2000" b="0" i="0" dirty="0">
                <a:solidFill>
                  <a:srgbClr val="2B586C"/>
                </a:solidFill>
                <a:effectLst/>
              </a:rPr>
              <a:t>Maria </a:t>
            </a:r>
            <a:r>
              <a:rPr lang="de-DE" sz="2000" b="0" i="0" dirty="0" err="1">
                <a:solidFill>
                  <a:srgbClr val="2B586C"/>
                </a:solidFill>
                <a:effectLst/>
              </a:rPr>
              <a:t>Carpet</a:t>
            </a:r>
            <a:endParaRPr lang="de-DE" sz="2000" b="0" i="0" dirty="0">
              <a:solidFill>
                <a:srgbClr val="2B586C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2B586C"/>
                </a:solidFill>
              </a:rPr>
              <a:t>Aufgabenbereich</a:t>
            </a:r>
            <a:r>
              <a:rPr lang="de-DE" sz="2000">
                <a:solidFill>
                  <a:srgbClr val="2B586C"/>
                </a:solidFill>
              </a:rPr>
              <a:t>: Frontend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0" i="0">
                <a:solidFill>
                  <a:srgbClr val="2B586C"/>
                </a:solidFill>
                <a:effectLst/>
              </a:rPr>
              <a:t>Vorkenntnisse: Java</a:t>
            </a:r>
            <a:endParaRPr lang="de-DE" sz="2000" b="0" i="0" dirty="0">
              <a:solidFill>
                <a:srgbClr val="2B586C"/>
              </a:solidFill>
              <a:effectLst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4093F267-FAD0-8987-41F8-D75CDD53B4C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7669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/>
              <a:t>Problemstellung und Lösungsansatz</a:t>
            </a:r>
            <a:br>
              <a:rPr lang="de-DE" sz="3200"/>
            </a:b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AA72-03F6-4C92-9CDB-1F5EAA2A0CF0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Capstone</a:t>
            </a:r>
            <a:r>
              <a:rPr lang="de-DE" dirty="0"/>
              <a:t> Projekt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8A3391F-0228-D48D-A4E3-F63DA9723037}"/>
              </a:ext>
            </a:extLst>
          </p:cNvPr>
          <p:cNvSpPr txBox="1"/>
          <p:nvPr/>
        </p:nvSpPr>
        <p:spPr>
          <a:xfrm>
            <a:off x="446314" y="1477132"/>
            <a:ext cx="1133202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1" kern="1200">
                <a:solidFill>
                  <a:srgbClr val="2B586C"/>
                </a:solidFill>
                <a:ea typeface="Batang"/>
              </a:rPr>
              <a:t>Unser Praxispartner: Wirtschafts- und Sozialwissenschaftliche Fakultät der Universität zu Köln</a:t>
            </a:r>
            <a:endParaRPr lang="en-DE" sz="2000" b="1" kern="1200" dirty="0">
              <a:solidFill>
                <a:srgbClr val="2B586C"/>
              </a:solidFill>
              <a:ea typeface="Batang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F8775C4-3953-D79F-B6A8-62BFDEAC38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79694" y="1940109"/>
            <a:ext cx="3632612" cy="370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0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6EC70C4-2BD6-9A0F-F7B2-6350539347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3772" y="2242457"/>
            <a:ext cx="10954833" cy="2895600"/>
          </a:xfrm>
        </p:spPr>
        <p:txBody>
          <a:bodyPr/>
          <a:lstStyle/>
          <a:p>
            <a:r>
              <a:rPr lang="de-DE" sz="2000" kern="1200" dirty="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Die </a:t>
            </a:r>
            <a:r>
              <a:rPr lang="de-DE" sz="2000" kern="12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Studierenden eines Bachelorstudiengangs absolvieren </a:t>
            </a:r>
            <a:r>
              <a:rPr lang="de-DE" sz="2000" kern="1200" dirty="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in ihrem 5. Semester ein Auslandssemester.</a:t>
            </a:r>
          </a:p>
          <a:p>
            <a:r>
              <a:rPr lang="de-DE" sz="2000" dirty="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Bewerbung geschieht mithilfe eines Tools.</a:t>
            </a:r>
          </a:p>
          <a:p>
            <a:r>
              <a:rPr lang="de-DE" sz="2000" dirty="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Aktuelle Zuteilung der Studierenden zu den Universitäten: Anhand der Note.</a:t>
            </a:r>
          </a:p>
          <a:p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Neues geplantes Auswahlverfahren: Präferenzbasiertes Verfahren, bei der Präferenzen für eine Universität abgegeben werden können.</a:t>
            </a:r>
          </a:p>
          <a:p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Aktuell </a:t>
            </a:r>
            <a:r>
              <a:rPr lang="de-DE" sz="2000" dirty="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existiert kein Tool für das </a:t>
            </a:r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geplante Auswahlverfahren.</a:t>
            </a:r>
            <a:endParaRPr lang="de-DE" sz="2000" dirty="0">
              <a:solidFill>
                <a:srgbClr val="2B586C"/>
              </a:solidFill>
              <a:latin typeface="+mj-lt"/>
              <a:ea typeface="Batang"/>
              <a:cs typeface="Aptos Serif" panose="020B0502040204020203" pitchFamily="18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63D14D6-5A6C-D039-7370-28338E739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Problemstellung und Lösungsansatz</a:t>
            </a:r>
            <a:br>
              <a:rPr lang="de-DE" sz="3200" dirty="0"/>
            </a:b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96C299-5E10-C9A3-B650-11C8A4A5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AB15A-08A2-48A1-A990-22B5525EBFC3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BE74C0-5805-F1B7-40C2-F0A2449C8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Capstone</a:t>
            </a:r>
            <a:r>
              <a:rPr lang="de-DE" dirty="0"/>
              <a:t> Projekt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8608EE8-F723-364C-145A-B89AAB51194B}"/>
              </a:ext>
            </a:extLst>
          </p:cNvPr>
          <p:cNvSpPr txBox="1"/>
          <p:nvPr/>
        </p:nvSpPr>
        <p:spPr>
          <a:xfrm>
            <a:off x="783772" y="1637295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 dirty="0">
                <a:solidFill>
                  <a:srgbClr val="2B586C"/>
                </a:solidFill>
                <a:ea typeface="Batang"/>
              </a:rPr>
              <a:t>Problemstellung</a:t>
            </a:r>
            <a:r>
              <a:rPr lang="en-DE" sz="1800" b="1" kern="1200" dirty="0">
                <a:solidFill>
                  <a:srgbClr val="2B586C"/>
                </a:solidFill>
                <a:ea typeface="Batang"/>
              </a:rPr>
              <a:t>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D3B09D-BAF4-1029-5D86-F418F447D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6292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B4793E8-BB34-EFB4-2140-285100890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383971"/>
            <a:ext cx="10954833" cy="1215631"/>
          </a:xfrm>
        </p:spPr>
        <p:txBody>
          <a:bodyPr/>
          <a:lstStyle/>
          <a:p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Neues Tool, das das geplante präferenzbasierte Verfahren ermöglicht</a:t>
            </a:r>
            <a:r>
              <a:rPr lang="de-DE" sz="2000" kern="12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.</a:t>
            </a:r>
          </a:p>
          <a:p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Dieses Tool soll so leicht und intuitiv wie möglich bedienbar sein</a:t>
            </a:r>
            <a:endParaRPr lang="de-DE" sz="2000" b="1" kern="1200">
              <a:solidFill>
                <a:srgbClr val="2B586C"/>
              </a:solidFill>
              <a:ea typeface="Batang"/>
            </a:endParaRPr>
          </a:p>
          <a:p>
            <a:pPr marL="0" indent="0">
              <a:buNone/>
            </a:pPr>
            <a:endParaRPr lang="de-DE" sz="2300">
              <a:solidFill>
                <a:srgbClr val="2B586C"/>
              </a:solidFill>
              <a:latin typeface="+mj-lt"/>
              <a:ea typeface="Batang"/>
              <a:cs typeface="Aptos Serif" panose="020B0502040204020203" pitchFamily="18" charset="0"/>
            </a:endParaRPr>
          </a:p>
          <a:p>
            <a:pPr marL="0" indent="0">
              <a:buNone/>
            </a:pPr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B77B663-5416-A4A3-DFBD-43FE1CA31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Problemstellung und Lösungsansatz</a:t>
            </a:r>
            <a:br>
              <a:rPr lang="de-DE" sz="3200" dirty="0"/>
            </a:b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54ABCEE-7982-0AF7-B1BE-CBE9B71D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3BB6D-884A-40D7-AB6B-8F7704BA1F8C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B13508-68B9-F728-9958-6F7BB6BA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Capstone</a:t>
            </a:r>
            <a:r>
              <a:rPr lang="de-DE" dirty="0"/>
              <a:t> Projekt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261BA1C-2397-9746-50B1-F2D264DD180E}"/>
              </a:ext>
            </a:extLst>
          </p:cNvPr>
          <p:cNvSpPr txBox="1"/>
          <p:nvPr/>
        </p:nvSpPr>
        <p:spPr>
          <a:xfrm>
            <a:off x="686305" y="1637527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 dirty="0">
                <a:solidFill>
                  <a:srgbClr val="2B586C"/>
                </a:solidFill>
                <a:ea typeface="Batang"/>
              </a:rPr>
              <a:t>Lösungsansatz</a:t>
            </a:r>
            <a:r>
              <a:rPr lang="en-DE" sz="2300" b="1" kern="1200" dirty="0">
                <a:solidFill>
                  <a:srgbClr val="2B586C"/>
                </a:solidFill>
                <a:ea typeface="Batang"/>
              </a:rPr>
              <a:t>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0F8820C-C774-86E4-EDD6-18620AE5DF50}"/>
              </a:ext>
            </a:extLst>
          </p:cNvPr>
          <p:cNvSpPr txBox="1"/>
          <p:nvPr/>
        </p:nvSpPr>
        <p:spPr>
          <a:xfrm>
            <a:off x="686305" y="3907551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>
                <a:solidFill>
                  <a:srgbClr val="2B586C"/>
                </a:solidFill>
                <a:ea typeface="Batang"/>
              </a:rPr>
              <a:t>Vorteile / Generierter Value</a:t>
            </a:r>
            <a:endParaRPr lang="en-US" sz="230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72A7D11-9952-85AF-B07F-43D2E0D61196}"/>
              </a:ext>
            </a:extLst>
          </p:cNvPr>
          <p:cNvSpPr txBox="1"/>
          <p:nvPr/>
        </p:nvSpPr>
        <p:spPr>
          <a:xfrm>
            <a:off x="686305" y="4430454"/>
            <a:ext cx="109548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Hilft dabei, Studienplätze personalisierter zu vergeben.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Flexibilität bei der Präferenzwahl.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Chancengleichheit durch Deadline Verlängerung.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37D32E13-914F-ACFB-3399-A662FB04C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2076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CEB084E-E3B0-AA3B-82D3-14773BEED4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3270" y="1920445"/>
            <a:ext cx="5169436" cy="416739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Web Applikation, das den Studierenden erlaubt, ihre Präferenzen für die Partneruniversitäten in einer absteigenden Reihenfolge (1-3) zu setzen</a:t>
            </a:r>
          </a:p>
          <a:p>
            <a:pPr>
              <a:lnSpc>
                <a:spcPct val="90000"/>
              </a:lnSpc>
            </a:pPr>
            <a:r>
              <a:rPr lang="de-DE" sz="2000" kern="12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Admins können ein Auswahlverfahren starten und dieses verwalten.</a:t>
            </a:r>
          </a:p>
          <a:p>
            <a:pPr>
              <a:lnSpc>
                <a:spcPct val="90000"/>
              </a:lnSpc>
            </a:pPr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Fokus auf intuitive, klare und einfache Nutzung für den Studierenden</a:t>
            </a:r>
            <a:endParaRPr lang="en-US" sz="2000">
              <a:latin typeface="+mn-lt"/>
              <a:cs typeface="+mn-cs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0CC604D-F37B-777B-7DC3-261BEB73D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Softwarelösung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023A93-015E-20D3-97C7-2A708B7BC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FF939-B237-4716-9193-A1310758E596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5B6ADF-563B-3264-DB29-C2EDF9CFE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D1DBA92-7A51-4873-198E-BEC835EED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706" y="1885422"/>
            <a:ext cx="6470912" cy="2982686"/>
          </a:xfrm>
          <a:prstGeom prst="rect">
            <a:avLst/>
          </a:prstGeom>
        </p:spPr>
      </p:pic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73D9FE96-C2D5-9B99-00D8-5C526B21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1239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F3B3254-23AB-604C-775D-1AECDE790F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155973"/>
            <a:ext cx="10954833" cy="3552431"/>
          </a:xfrm>
        </p:spPr>
        <p:txBody>
          <a:bodyPr/>
          <a:lstStyle/>
          <a:p>
            <a:r>
              <a:rPr lang="de-DE" sz="19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Es existieren 2 Rollen/Benutzertypen: Admin und Studierender.</a:t>
            </a:r>
          </a:p>
          <a:p>
            <a:r>
              <a:rPr lang="de-DE" sz="19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Studierende sehen alle wichtigen Informationen(Freie Plätze, Anzahl der aktuellen Präferenzen ect.) und geben in einer Übersichtsseite drei Wunschunis an mit Präferenzrang 1. bis max. 3.</a:t>
            </a:r>
          </a:p>
          <a:p>
            <a:r>
              <a:rPr lang="de-DE" sz="19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Bis zu einer festgelegten Deadline(vom Admin in seiner Ansicht gesetzt) können jederzeit die eigenen Präferenzen geändert werden.</a:t>
            </a:r>
          </a:p>
          <a:p>
            <a:r>
              <a:rPr lang="de-DE" sz="19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Dem Studierenden wird eine Deadline zur Präferenzabgabe kommuniziert.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19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Sollte in den letzten 15 Minuten vor Ablauf der Deadline noch Änderungen in der Tabelle erfolgen, verschiebt sich die Deadline automatisch auf einen selbst festgelegten Zeitpunkt.</a:t>
            </a:r>
          </a:p>
          <a:p>
            <a:r>
              <a:rPr lang="de-DE" sz="19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Der Admin kann währenddessen den Stand des Auswahlverfahrens sehen und bearbeiten</a:t>
            </a:r>
            <a:endParaRPr lang="de-DE" sz="200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0203783-DCF2-6AA6-6B9C-B406DC9CF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b="1" kern="1200" dirty="0">
                <a:solidFill>
                  <a:srgbClr val="2B586C"/>
                </a:solidFill>
                <a:ea typeface="Batang"/>
              </a:rPr>
              <a:t>Softwarelösung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B357F01-3181-B18B-D1F0-3F1712B32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8194E-DE21-4107-9D0B-D090733FE018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66D7DC-326C-D4CF-910D-0D9508B8E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69D94CE-526F-4FB5-A551-4FE2904488CD}"/>
              </a:ext>
            </a:extLst>
          </p:cNvPr>
          <p:cNvSpPr txBox="1"/>
          <p:nvPr/>
        </p:nvSpPr>
        <p:spPr>
          <a:xfrm>
            <a:off x="686305" y="1483552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>
                <a:solidFill>
                  <a:srgbClr val="2B586C"/>
                </a:solidFill>
                <a:ea typeface="Batang"/>
              </a:rPr>
              <a:t>Ablauf</a:t>
            </a:r>
            <a:endParaRPr lang="en-DE" sz="2300" b="1" kern="1200" dirty="0">
              <a:solidFill>
                <a:srgbClr val="2B586C"/>
              </a:solidFill>
              <a:ea typeface="Batang"/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6029BC8-B69B-406B-DC1E-CE9DA59E2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351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4B9656B-8CB5-E754-533E-46DE7440B8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2232917"/>
            <a:ext cx="10954833" cy="4167393"/>
          </a:xfrm>
        </p:spPr>
        <p:txBody>
          <a:bodyPr/>
          <a:lstStyle/>
          <a:p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Frontend: Javascript mit React.</a:t>
            </a:r>
          </a:p>
          <a:p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Backend: Java mit Spring Boot.</a:t>
            </a:r>
          </a:p>
          <a:p>
            <a:r>
              <a:rPr lang="de-DE" sz="2000">
                <a:solidFill>
                  <a:srgbClr val="2B586C"/>
                </a:solidFill>
                <a:latin typeface="+mj-lt"/>
                <a:ea typeface="Batang"/>
                <a:cs typeface="Aptos Serif" panose="020B0502040204020203" pitchFamily="18" charset="0"/>
              </a:rPr>
              <a:t>MySQL Datenbank.</a:t>
            </a:r>
            <a:endParaRPr lang="de-DE" sz="200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C129D0C-E3DF-A1E7-E446-9F64365FE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b="1" kern="1200" dirty="0">
                <a:solidFill>
                  <a:srgbClr val="2B586C"/>
                </a:solidFill>
                <a:ea typeface="Batang"/>
              </a:rPr>
              <a:t>Softwarelösung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18916F-E524-41EF-D5BE-7719C1CDC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B5FC-F61C-4A8D-9220-EA1AF94DC68A}" type="datetime1">
              <a:rPr lang="de-DE" smtClean="0"/>
              <a:t>01.02.2024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E2EECE-3B8A-4DDA-0118-4EECE1B8E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Capstone Projekt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1F62FA2-94F6-55CE-7906-76752F7CD585}"/>
              </a:ext>
            </a:extLst>
          </p:cNvPr>
          <p:cNvSpPr txBox="1"/>
          <p:nvPr/>
        </p:nvSpPr>
        <p:spPr>
          <a:xfrm>
            <a:off x="686305" y="1618755"/>
            <a:ext cx="6096000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300" b="1" kern="1200" dirty="0">
                <a:solidFill>
                  <a:srgbClr val="2B586C"/>
                </a:solidFill>
                <a:ea typeface="Batang"/>
              </a:rPr>
              <a:t>Technologien</a:t>
            </a:r>
            <a:r>
              <a:rPr lang="en-DE" sz="1800" b="1" kern="1200" dirty="0">
                <a:solidFill>
                  <a:srgbClr val="2B586C"/>
                </a:solidFill>
                <a:ea typeface="Batang"/>
              </a:rPr>
              <a:t>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E6FA08-7218-6FC5-B375-F5D7CE91A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4356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FFFFF"/>
      </a:lt1>
      <a:dk2>
        <a:srgbClr val="005176"/>
      </a:dk2>
      <a:lt2>
        <a:srgbClr val="005176"/>
      </a:lt2>
      <a:accent1>
        <a:srgbClr val="005176"/>
      </a:accent1>
      <a:accent2>
        <a:srgbClr val="00A1C0"/>
      </a:accent2>
      <a:accent3>
        <a:srgbClr val="00A1C0"/>
      </a:accent3>
      <a:accent4>
        <a:srgbClr val="E05A52"/>
      </a:accent4>
      <a:accent5>
        <a:srgbClr val="E05A52"/>
      </a:accent5>
      <a:accent6>
        <a:srgbClr val="E05A52"/>
      </a:accent6>
      <a:hlink>
        <a:srgbClr val="00A1C0"/>
      </a:hlink>
      <a:folHlink>
        <a:srgbClr val="E05A52"/>
      </a:folHlink>
    </a:clrScheme>
    <a:fontScheme name="UzK 2023">
      <a:majorFont>
        <a:latin typeface="Albert Sans"/>
        <a:ea typeface=""/>
        <a:cs typeface=""/>
      </a:majorFont>
      <a:minorFont>
        <a:latin typeface="Alber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zK_PPT-Master_230201" id="{B5418ECA-8C0A-8F41-8796-9ECF9392E09D}" vid="{F9A25019-F941-2746-8D73-6550E2F1187E}"/>
    </a:ext>
  </a:extLst>
</a:theme>
</file>

<file path=ppt/theme/theme2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FFFFF"/>
      </a:lt1>
      <a:dk2>
        <a:srgbClr val="005176"/>
      </a:dk2>
      <a:lt2>
        <a:srgbClr val="005176"/>
      </a:lt2>
      <a:accent1>
        <a:srgbClr val="005176"/>
      </a:accent1>
      <a:accent2>
        <a:srgbClr val="00A1C0"/>
      </a:accent2>
      <a:accent3>
        <a:srgbClr val="00A1C0"/>
      </a:accent3>
      <a:accent4>
        <a:srgbClr val="E05A52"/>
      </a:accent4>
      <a:accent5>
        <a:srgbClr val="E05A52"/>
      </a:accent5>
      <a:accent6>
        <a:srgbClr val="E05A52"/>
      </a:accent6>
      <a:hlink>
        <a:srgbClr val="00A1C0"/>
      </a:hlink>
      <a:folHlink>
        <a:srgbClr val="E05A52"/>
      </a:folHlink>
    </a:clrScheme>
    <a:fontScheme name="UzK 2023">
      <a:majorFont>
        <a:latin typeface="Albert Sans"/>
        <a:ea typeface=""/>
        <a:cs typeface=""/>
      </a:majorFont>
      <a:minorFont>
        <a:latin typeface="Alber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zK_PPT-Master_230201" id="{B5418ECA-8C0A-8F41-8796-9ECF9392E09D}" vid="{F9A25019-F941-2746-8D73-6550E2F1187E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573</Words>
  <Application>Microsoft Office PowerPoint</Application>
  <PresentationFormat>Breitbild</PresentationFormat>
  <Paragraphs>143</Paragraphs>
  <Slides>19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19</vt:i4>
      </vt:variant>
    </vt:vector>
  </HeadingPairs>
  <TitlesOfParts>
    <vt:vector size="27" baseType="lpstr">
      <vt:lpstr>Albert Sans SemiBold</vt:lpstr>
      <vt:lpstr>Batang</vt:lpstr>
      <vt:lpstr>Albert Sans</vt:lpstr>
      <vt:lpstr>Arial</vt:lpstr>
      <vt:lpstr>Wingdings</vt:lpstr>
      <vt:lpstr>Calibri</vt:lpstr>
      <vt:lpstr>Office</vt:lpstr>
      <vt:lpstr>Office</vt:lpstr>
      <vt:lpstr>Capstone projekt</vt:lpstr>
      <vt:lpstr>Inhaltsverzeichnis</vt:lpstr>
      <vt:lpstr>Das Team</vt:lpstr>
      <vt:lpstr>Problemstellung und Lösungsansatz </vt:lpstr>
      <vt:lpstr>Problemstellung und Lösungsansatz </vt:lpstr>
      <vt:lpstr>Problemstellung und Lösungsansatz </vt:lpstr>
      <vt:lpstr>Softwarelösung</vt:lpstr>
      <vt:lpstr>Softwarelösung</vt:lpstr>
      <vt:lpstr>Softwarelösung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VIELEN DANK FÜR IHRE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Sophia Bernhöft</dc:creator>
  <cp:lastModifiedBy>Luan Zekiri</cp:lastModifiedBy>
  <cp:revision>103</cp:revision>
  <dcterms:created xsi:type="dcterms:W3CDTF">2023-01-31T13:16:58Z</dcterms:created>
  <dcterms:modified xsi:type="dcterms:W3CDTF">2024-02-01T22:29:48Z</dcterms:modified>
</cp:coreProperties>
</file>

<file path=docProps/thumbnail.jpeg>
</file>